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BB7C429-382F-4057-9BA8-5E1AF7AB98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1E652-B64C-4A73-A12A-9104DC6405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A96BFBA-AC38-41F9-8215-8DD22E316A58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8C6DD-75F5-42D6-8A45-250E8463C6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A39CBD-B879-4390-9933-B41BFB5BC2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4D02BCB-48C1-43FA-8C88-4ACC4C10D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19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661-19CB-47B3-BBB3-5EE3143B68C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75C79-D9DB-4A59-A4CC-8802BDC9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6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661-19CB-47B3-BBB3-5EE3143B68C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75C79-D9DB-4A59-A4CC-8802BDC9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7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661-19CB-47B3-BBB3-5EE3143B68C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75C79-D9DB-4A59-A4CC-8802BDC9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5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661-19CB-47B3-BBB3-5EE3143B68C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75C79-D9DB-4A59-A4CC-8802BDC9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2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661-19CB-47B3-BBB3-5EE3143B68C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75C79-D9DB-4A59-A4CC-8802BDC9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14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661-19CB-47B3-BBB3-5EE3143B68C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75C79-D9DB-4A59-A4CC-8802BDC9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1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661-19CB-47B3-BBB3-5EE3143B68C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75C79-D9DB-4A59-A4CC-8802BDC98A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39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661-19CB-47B3-BBB3-5EE3143B68C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75C79-D9DB-4A59-A4CC-8802BDC9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661-19CB-47B3-BBB3-5EE3143B68C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75C79-D9DB-4A59-A4CC-8802BDC9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5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6661-19CB-47B3-BBB3-5EE3143B68C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75C79-D9DB-4A59-A4CC-8802BDC9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3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8DE6661-19CB-47B3-BBB3-5EE3143B68C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75C79-D9DB-4A59-A4CC-8802BDC9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7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8DE6661-19CB-47B3-BBB3-5EE3143B68CD}" type="datetimeFigureOut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2675C79-D9DB-4A59-A4CC-8802BDC9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6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78F69-9F33-48F7-928D-6092E0E8A2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Resurrection </a:t>
            </a:r>
            <a:br>
              <a:rPr lang="en-US" dirty="0"/>
            </a:br>
            <a:r>
              <a:rPr lang="en-US" dirty="0"/>
              <a:t>Changes Everything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BD2FD0-4FE2-4BBC-A3DC-E900775D86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1 Corinthians 15:1-11</a:t>
            </a:r>
          </a:p>
          <a:p>
            <a:r>
              <a:rPr lang="en-US" sz="3600" dirty="0"/>
              <a:t>September 10, 2017</a:t>
            </a:r>
          </a:p>
        </p:txBody>
      </p:sp>
    </p:spTree>
    <p:extLst>
      <p:ext uri="{BB962C8B-B14F-4D97-AF65-F5344CB8AC3E}">
        <p14:creationId xmlns:p14="http://schemas.microsoft.com/office/powerpoint/2010/main" val="1123463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9538B-E8D7-466F-88EA-93D8A272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45234"/>
            <a:ext cx="7729728" cy="1073020"/>
          </a:xfrm>
        </p:spPr>
        <p:txBody>
          <a:bodyPr/>
          <a:lstStyle/>
          <a:p>
            <a:r>
              <a:rPr lang="en-US" dirty="0"/>
              <a:t>3.  Eyewitnesses (5-11)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7E128-B30C-41AF-9DC5-BC1DB6E95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716833"/>
            <a:ext cx="7729728" cy="5010537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5 and that he appeared to Cephas, then to the twelve. 6 Then he appeared to more than five hundred brothers at one time, most of whom are still alive, though some have fallen asleep. 7 Then he appeared to James, then to all the apostles. 8 Last of all, as to one untimely born, he appeared also to me. 9 For I am the least of the apostles, unworthy to be called an apostle, because I persecuted the church of God. 10 But by the grace of God I am what I am, and his grace toward me was not in vain. On the contrary, I worked harder than any of them, though it was not I, but the grace of God that is with me. 11 Whether then it was I or they, so we preach and so you believed.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17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5C85D-485A-4E89-B616-2D22716DE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559" y="961053"/>
            <a:ext cx="8957388" cy="5486399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en-US" sz="2800" dirty="0"/>
              <a:t>Cephas (Peter)…“the twelve,” …James…over 500…Paul </a:t>
            </a:r>
          </a:p>
          <a:p>
            <a:pPr>
              <a:spcBef>
                <a:spcPts val="3000"/>
              </a:spcBef>
            </a:pPr>
            <a:r>
              <a:rPr lang="en-US" sz="2800" dirty="0"/>
              <a:t>V. 8 – last of all</a:t>
            </a:r>
          </a:p>
          <a:p>
            <a:pPr>
              <a:spcBef>
                <a:spcPts val="3000"/>
              </a:spcBef>
            </a:pPr>
            <a:r>
              <a:rPr lang="en-US" sz="2800" dirty="0"/>
              <a:t>V. 8 – as one untimely born</a:t>
            </a:r>
          </a:p>
          <a:p>
            <a:pPr>
              <a:spcBef>
                <a:spcPts val="3000"/>
              </a:spcBef>
            </a:pPr>
            <a:r>
              <a:rPr lang="en-US" sz="2800" dirty="0"/>
              <a:t>V. 9 – least of the apostles</a:t>
            </a:r>
          </a:p>
          <a:p>
            <a:pPr>
              <a:spcBef>
                <a:spcPts val="3000"/>
              </a:spcBef>
            </a:pPr>
            <a:r>
              <a:rPr lang="en-US" sz="2800" b="1" dirty="0"/>
              <a:t>V.10 – But by the grace of God I am what I am, and his grace toward me was not in vain.</a:t>
            </a:r>
          </a:p>
          <a:p>
            <a:pPr>
              <a:spcBef>
                <a:spcPts val="3000"/>
              </a:spcBef>
            </a:pPr>
            <a:r>
              <a:rPr lang="en-US" sz="2800" dirty="0"/>
              <a:t>V. 11 – all united in their testimony of the gospel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7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B07E9-9CA5-484C-BE26-6BF695FBC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780" y="964692"/>
            <a:ext cx="7729728" cy="1188720"/>
          </a:xfrm>
        </p:spPr>
        <p:txBody>
          <a:bodyPr/>
          <a:lstStyle/>
          <a:p>
            <a:r>
              <a:rPr lang="en-US" b="1" dirty="0"/>
              <a:t>Wrapping it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9DFE8-7250-4F33-826F-B824E5498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25959"/>
            <a:ext cx="7729728" cy="3023119"/>
          </a:xfrm>
        </p:spPr>
        <p:txBody>
          <a:bodyPr>
            <a:noAutofit/>
          </a:bodyPr>
          <a:lstStyle/>
          <a:p>
            <a:r>
              <a:rPr lang="en-US" sz="2800" b="1" dirty="0"/>
              <a:t>If you believe in the resurrection of Jesus from the dead, then you must believe in the resurrection of all the dead.</a:t>
            </a:r>
          </a:p>
          <a:p>
            <a:r>
              <a:rPr lang="en-US" sz="2800" dirty="0"/>
              <a:t>Conclusion:  Why be a Christian if we have only suffering in this life and no future glory to anticipate?</a:t>
            </a:r>
          </a:p>
          <a:p>
            <a:r>
              <a:rPr lang="en-US" sz="2800" b="1" dirty="0"/>
              <a:t>The resurrection is not just important, it is the most important thing, because all that you and I believe hinges on it.</a:t>
            </a:r>
          </a:p>
        </p:txBody>
      </p:sp>
    </p:spTree>
    <p:extLst>
      <p:ext uri="{BB962C8B-B14F-4D97-AF65-F5344CB8AC3E}">
        <p14:creationId xmlns:p14="http://schemas.microsoft.com/office/powerpoint/2010/main" val="300924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6B9C2-7ED3-4CD0-8401-7A5421044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78E54-9FC4-48BC-8C4A-6078BC568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3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324A2-3B5C-4B13-8DB6-7D3C90E52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491" y="457199"/>
            <a:ext cx="7827264" cy="62048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1 Cor.15:1-11 -  Now I would remind you, brothers, of the gospel I preached to you, which you received, in which you stand, 2 and by which you are being saved, if you hold fast to the word I preached to you— unless you believed in vain.</a:t>
            </a:r>
          </a:p>
          <a:p>
            <a:pPr marL="0" indent="0">
              <a:buNone/>
            </a:pPr>
            <a:r>
              <a:rPr lang="en-US" sz="2800" dirty="0"/>
              <a:t>3 For I delivered to you as of first importance what I also received: that Christ died for our sins in </a:t>
            </a:r>
            <a:r>
              <a:rPr lang="en-US" sz="2800" b="1" dirty="0"/>
              <a:t>accordance with the Scriptures</a:t>
            </a:r>
            <a:r>
              <a:rPr lang="en-US" sz="2800" dirty="0"/>
              <a:t>, 4 that he was buried, that he was raised on the third day </a:t>
            </a:r>
            <a:r>
              <a:rPr lang="en-US" sz="2800" b="1" dirty="0"/>
              <a:t>in accordance with the Scriptures</a:t>
            </a:r>
            <a:r>
              <a:rPr lang="en-US" sz="2800" dirty="0"/>
              <a:t>, 5 and that he appeared to Cephas, then to the twelve. 6 Then he appeared to more than five hundred brothers at one time, most of whom are still alive, though some have fallen asleep. </a:t>
            </a:r>
          </a:p>
        </p:txBody>
      </p:sp>
    </p:spTree>
    <p:extLst>
      <p:ext uri="{BB962C8B-B14F-4D97-AF65-F5344CB8AC3E}">
        <p14:creationId xmlns:p14="http://schemas.microsoft.com/office/powerpoint/2010/main" val="222240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1BD11-4AE5-4E2A-BB76-ACD2CD468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250302"/>
            <a:ext cx="7729728" cy="4489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7 Then he appeared to James, then to all the apostles. 8 Last of all, as to one untimely born, he appeared also to me. 9 For I am the least of the apostles, unworthy to be called an apostle, because I persecuted the church of God. 10 But by the grace of God I am what I am, and his grace toward me was not in vain. On the contrary, I worked harder than any of them, though it was not I, but the grace of God that is with me. 11 Whether then it was I or they, so we preach and so you believed.</a:t>
            </a:r>
          </a:p>
        </p:txBody>
      </p:sp>
    </p:spTree>
    <p:extLst>
      <p:ext uri="{BB962C8B-B14F-4D97-AF65-F5344CB8AC3E}">
        <p14:creationId xmlns:p14="http://schemas.microsoft.com/office/powerpoint/2010/main" val="2369430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1786-B6EB-4F56-88AE-BC76E4336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746450"/>
            <a:ext cx="7729728" cy="5663682"/>
          </a:xfrm>
        </p:spPr>
        <p:txBody>
          <a:bodyPr>
            <a:noAutofit/>
          </a:bodyPr>
          <a:lstStyle/>
          <a:p>
            <a:r>
              <a:rPr lang="en-US" sz="2800" dirty="0"/>
              <a:t>The problem:  A misunderstanding or denial of the physical resurrection of the body.</a:t>
            </a:r>
          </a:p>
          <a:p>
            <a:r>
              <a:rPr lang="en-US" sz="2800" b="1" dirty="0"/>
              <a:t>Big Idea:  The resurrection of Jesus Christ is the most important thing to our faith.  All that you and I believe hinges on it.</a:t>
            </a:r>
          </a:p>
          <a:p>
            <a:pPr algn="ctr"/>
            <a:r>
              <a:rPr lang="en-US" sz="2800" dirty="0"/>
              <a:t>A basic question:  Are the dead raised?  </a:t>
            </a:r>
          </a:p>
          <a:p>
            <a:pPr marL="0" indent="0">
              <a:buNone/>
            </a:pPr>
            <a:r>
              <a:rPr lang="en-US" sz="2800" u="sng" dirty="0"/>
              <a:t>Three proofs:</a:t>
            </a:r>
          </a:p>
          <a:p>
            <a:pPr marL="342900" indent="-342900">
              <a:buAutoNum type="arabicPeriod"/>
            </a:pPr>
            <a:r>
              <a:rPr lang="en-US" sz="2800" dirty="0"/>
              <a:t>Their Salvation (1-2)</a:t>
            </a:r>
          </a:p>
          <a:p>
            <a:pPr marL="342900" indent="-342900">
              <a:buAutoNum type="arabicPeriod"/>
            </a:pPr>
            <a:r>
              <a:rPr lang="en-US" sz="2800" dirty="0"/>
              <a:t>The Old Testament Scriptures (3-4)</a:t>
            </a:r>
          </a:p>
          <a:p>
            <a:pPr marL="342900" indent="-342900">
              <a:buAutoNum type="arabicPeriod"/>
            </a:pPr>
            <a:r>
              <a:rPr lang="en-US" sz="2800" dirty="0"/>
              <a:t>Eyewitness accounts (5-11)</a:t>
            </a:r>
          </a:p>
        </p:txBody>
      </p:sp>
    </p:spTree>
    <p:extLst>
      <p:ext uri="{BB962C8B-B14F-4D97-AF65-F5344CB8AC3E}">
        <p14:creationId xmlns:p14="http://schemas.microsoft.com/office/powerpoint/2010/main" val="177305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1F135-8BE9-4B6D-A838-7F03FD7CA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Proof #1 – Their Salvation (1-2)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539D9-B995-4198-8AE1-41B4F6D4D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37401"/>
          </a:xfrm>
        </p:spPr>
        <p:txBody>
          <a:bodyPr/>
          <a:lstStyle/>
          <a:p>
            <a:r>
              <a:rPr lang="en-US" sz="2600" b="1" dirty="0"/>
              <a:t>Vv.1-2 - Now I would remind you, brothers, of </a:t>
            </a:r>
            <a:r>
              <a:rPr lang="en-US" sz="2600" b="1" u="sng" dirty="0"/>
              <a:t>the gospel</a:t>
            </a:r>
            <a:r>
              <a:rPr lang="en-US" sz="2600" b="1" dirty="0"/>
              <a:t> </a:t>
            </a:r>
            <a:r>
              <a:rPr lang="en-US" sz="2600" b="1" u="sng" dirty="0"/>
              <a:t>I preached </a:t>
            </a:r>
            <a:r>
              <a:rPr lang="en-US" sz="2600" b="1" dirty="0"/>
              <a:t>to you, which </a:t>
            </a:r>
            <a:r>
              <a:rPr lang="en-US" sz="2600" b="1" u="sng" dirty="0"/>
              <a:t>you received</a:t>
            </a:r>
            <a:r>
              <a:rPr lang="en-US" sz="2600" b="1" dirty="0"/>
              <a:t>, in which </a:t>
            </a:r>
            <a:r>
              <a:rPr lang="en-US" sz="2600" b="1" u="sng" dirty="0"/>
              <a:t>you stand</a:t>
            </a:r>
            <a:r>
              <a:rPr lang="en-US" sz="2600" b="1" dirty="0"/>
              <a:t>, 2 and by which you </a:t>
            </a:r>
            <a:r>
              <a:rPr lang="en-US" sz="2600" b="1" u="sng" dirty="0"/>
              <a:t>are being saved</a:t>
            </a:r>
            <a:r>
              <a:rPr lang="en-US" sz="2600" b="1" dirty="0"/>
              <a:t>, if you hold fast to the word I preached to you— unless you believed in vain.</a:t>
            </a:r>
          </a:p>
          <a:p>
            <a:r>
              <a:rPr lang="en-US" sz="2800" dirty="0"/>
              <a:t>A dead Savior cannot save anyone!</a:t>
            </a:r>
          </a:p>
          <a:p>
            <a:r>
              <a:rPr lang="en-US" sz="2800" dirty="0"/>
              <a:t>The basics of our faith are not new things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63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12796-5943-4085-BF31-37A43D72D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The O.T. Scriptures (3-4)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0FD7-42E4-4E93-B3AE-55EEC4C42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62756"/>
          </a:xfrm>
        </p:spPr>
        <p:txBody>
          <a:bodyPr>
            <a:normAutofit lnSpcReduction="10000"/>
          </a:bodyPr>
          <a:lstStyle/>
          <a:p>
            <a:r>
              <a:rPr lang="en-US" sz="2600" b="1" dirty="0"/>
              <a:t>Vv. 3-4 -  For I delivered to you as of first importance what I also received: that Christ died for our sins </a:t>
            </a:r>
            <a:r>
              <a:rPr lang="en-US" sz="2600" b="1" u="sng" dirty="0"/>
              <a:t>in accordance with the Scriptures</a:t>
            </a:r>
            <a:r>
              <a:rPr lang="en-US" sz="2600" b="1" dirty="0"/>
              <a:t>, 4 that he was buried, that he was raised on the third day </a:t>
            </a:r>
            <a:r>
              <a:rPr lang="en-US" sz="2600" b="1" u="sng" dirty="0"/>
              <a:t>in accordance with the Scriptures,</a:t>
            </a:r>
          </a:p>
          <a:p>
            <a:r>
              <a:rPr lang="en-US" sz="2600" dirty="0"/>
              <a:t>The gospel is the most important message that the church ever proclaims</a:t>
            </a:r>
          </a:p>
          <a:p>
            <a:r>
              <a:rPr lang="en-US" sz="2600" dirty="0"/>
              <a:t>“Christ died…he was buried…he rose…he was seen”</a:t>
            </a:r>
          </a:p>
        </p:txBody>
      </p:sp>
    </p:spTree>
    <p:extLst>
      <p:ext uri="{BB962C8B-B14F-4D97-AF65-F5344CB8AC3E}">
        <p14:creationId xmlns:p14="http://schemas.microsoft.com/office/powerpoint/2010/main" val="175207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D5649-708D-478C-B115-77214AF44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287624"/>
            <a:ext cx="7729728" cy="4452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Isaiah 53:5-6</a:t>
            </a:r>
          </a:p>
          <a:p>
            <a:pPr marL="0" indent="0">
              <a:buNone/>
            </a:pPr>
            <a:r>
              <a:rPr lang="en-US" sz="2600" dirty="0"/>
              <a:t>But he was wounded for our transgressions;</a:t>
            </a:r>
          </a:p>
          <a:p>
            <a:pPr marL="0" indent="0">
              <a:buNone/>
            </a:pPr>
            <a:r>
              <a:rPr lang="en-US" sz="2600" dirty="0"/>
              <a:t>he was crushed for our iniquities;</a:t>
            </a:r>
          </a:p>
          <a:p>
            <a:pPr marL="0" indent="0">
              <a:buNone/>
            </a:pPr>
            <a:r>
              <a:rPr lang="en-US" sz="2600" dirty="0"/>
              <a:t>upon him was the chastisement that brought us peace,</a:t>
            </a:r>
          </a:p>
          <a:p>
            <a:pPr marL="0" indent="0">
              <a:buNone/>
            </a:pPr>
            <a:r>
              <a:rPr lang="en-US" sz="2600" dirty="0"/>
              <a:t> and with his stripes we are healed.</a:t>
            </a:r>
          </a:p>
          <a:p>
            <a:pPr marL="0" indent="0">
              <a:buNone/>
            </a:pPr>
            <a:r>
              <a:rPr lang="en-US" sz="2600" dirty="0"/>
              <a:t>6  All we like sheep have gone astray;</a:t>
            </a:r>
          </a:p>
          <a:p>
            <a:pPr marL="0" indent="0">
              <a:buNone/>
            </a:pPr>
            <a:r>
              <a:rPr lang="en-US" sz="2600" dirty="0"/>
              <a:t>we have turned every one to his own way;</a:t>
            </a:r>
          </a:p>
          <a:p>
            <a:pPr marL="0" indent="0">
              <a:buNone/>
            </a:pPr>
            <a:r>
              <a:rPr lang="en-US" sz="2600" dirty="0"/>
              <a:t> and the Lord has laid on him</a:t>
            </a:r>
          </a:p>
          <a:p>
            <a:pPr marL="0" indent="0">
              <a:buNone/>
            </a:pPr>
            <a:r>
              <a:rPr lang="en-US" sz="2600" dirty="0"/>
              <a:t>the iniquity of us 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76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1F4D9-4CC6-4871-A5AB-30E4FC2D3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071396"/>
            <a:ext cx="7729728" cy="366863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Isaiah 53:9</a:t>
            </a:r>
          </a:p>
          <a:p>
            <a:pPr marL="0" indent="0">
              <a:buNone/>
            </a:pPr>
            <a:r>
              <a:rPr lang="en-US" sz="2800" dirty="0"/>
              <a:t>And they made his grave with the wicked</a:t>
            </a:r>
          </a:p>
          <a:p>
            <a:pPr marL="0" indent="0">
              <a:buNone/>
            </a:pPr>
            <a:r>
              <a:rPr lang="en-US" sz="2800" dirty="0"/>
              <a:t> and with a rich man in his death,</a:t>
            </a:r>
          </a:p>
          <a:p>
            <a:pPr marL="0" indent="0">
              <a:buNone/>
            </a:pPr>
            <a:r>
              <a:rPr lang="en-US" sz="2800" dirty="0"/>
              <a:t>although he had done no violence,</a:t>
            </a:r>
          </a:p>
          <a:p>
            <a:pPr marL="0" indent="0">
              <a:buNone/>
            </a:pPr>
            <a:r>
              <a:rPr lang="en-US" sz="2800" dirty="0"/>
              <a:t>and there was no deceit in his mouth.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75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22D42-335D-42DC-9B86-E0EFF0A8C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502229"/>
            <a:ext cx="7729728" cy="4497355"/>
          </a:xfrm>
        </p:spPr>
        <p:txBody>
          <a:bodyPr/>
          <a:lstStyle/>
          <a:p>
            <a:pPr lvl="1"/>
            <a:r>
              <a:rPr lang="en-US" sz="2800" dirty="0"/>
              <a:t>Psalms 16:9-10</a:t>
            </a:r>
          </a:p>
          <a:p>
            <a:pPr lvl="1"/>
            <a:r>
              <a:rPr lang="en-US" sz="2800" dirty="0"/>
              <a:t> 9 Therefore my heart is glad, and my whole being rejoices;</a:t>
            </a:r>
          </a:p>
          <a:p>
            <a:pPr lvl="1"/>
            <a:r>
              <a:rPr lang="en-US" sz="2800" dirty="0"/>
              <a:t>my flesh also dwells secure.</a:t>
            </a:r>
          </a:p>
          <a:p>
            <a:pPr lvl="1"/>
            <a:r>
              <a:rPr lang="en-US" sz="2800" dirty="0"/>
              <a:t>10 For you will not abandon my soul to </a:t>
            </a:r>
            <a:r>
              <a:rPr lang="en-US" sz="2800" dirty="0" err="1"/>
              <a:t>Sheol</a:t>
            </a:r>
            <a:r>
              <a:rPr lang="en-US" sz="2800" dirty="0"/>
              <a:t>,</a:t>
            </a:r>
          </a:p>
          <a:p>
            <a:pPr marL="228600" lvl="1" indent="0">
              <a:spcBef>
                <a:spcPts val="4800"/>
              </a:spcBef>
              <a:buNone/>
            </a:pPr>
            <a:r>
              <a:rPr lang="en-US" sz="2800" b="1" dirty="0"/>
              <a:t>The Scriptures should always be the test in all matters related to our faith.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79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194</TotalTime>
  <Words>942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Parcel</vt:lpstr>
      <vt:lpstr>The Resurrection  Changes Everything</vt:lpstr>
      <vt:lpstr>PowerPoint Presentation</vt:lpstr>
      <vt:lpstr>PowerPoint Presentation</vt:lpstr>
      <vt:lpstr>PowerPoint Presentation</vt:lpstr>
      <vt:lpstr>1.  Proof #1 – Their Salvation (1-2)</vt:lpstr>
      <vt:lpstr>2.  The O.T. Scriptures (3-4)</vt:lpstr>
      <vt:lpstr>PowerPoint Presentation</vt:lpstr>
      <vt:lpstr>PowerPoint Presentation</vt:lpstr>
      <vt:lpstr>PowerPoint Presentation</vt:lpstr>
      <vt:lpstr>3.  Eyewitnesses (5-11)</vt:lpstr>
      <vt:lpstr>PowerPoint Presentation</vt:lpstr>
      <vt:lpstr>Wrapping it up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Resurrection  Changes Everything</dc:title>
  <dc:creator>Steve Rouse</dc:creator>
  <cp:lastModifiedBy>Steve Rouse</cp:lastModifiedBy>
  <cp:revision>8</cp:revision>
  <cp:lastPrinted>2017-09-10T02:02:37Z</cp:lastPrinted>
  <dcterms:created xsi:type="dcterms:W3CDTF">2017-09-09T22:48:53Z</dcterms:created>
  <dcterms:modified xsi:type="dcterms:W3CDTF">2017-09-10T02:03:06Z</dcterms:modified>
</cp:coreProperties>
</file>